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5D"/>
    <a:srgbClr val="FFE7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126" autoAdjust="0"/>
  </p:normalViewPr>
  <p:slideViewPr>
    <p:cSldViewPr>
      <p:cViewPr varScale="1">
        <p:scale>
          <a:sx n="99" d="100"/>
          <a:sy n="99" d="100"/>
        </p:scale>
        <p:origin x="-19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F30E5-CDC8-4252-BE24-A4BFE12DC2E0}" type="datetimeFigureOut">
              <a:rPr lang="fi-FI" smtClean="0"/>
              <a:t>15.10.2024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DBB6C-2D32-4616-BD47-6222DCC8F4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1725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Strategioita </a:t>
            </a:r>
            <a:r>
              <a:rPr lang="fi-FI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osallistavaan</a:t>
            </a:r>
            <a:r>
              <a:rPr lang="fi-FI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ikääntymiseen </a:t>
            </a:r>
            <a:r>
              <a:rPr lang="fi-FI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lesbisessä</a:t>
            </a:r>
            <a:r>
              <a:rPr lang="fi-FI" sz="1200" b="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yhteisössä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DBB6C-2D32-4616-BD47-6222DCC8F45C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7083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Miten turvata palvelujen ja tuen saaminen ja oman näköinen elämä toimintakyvyn laskiessa, jos ei ole perhettä ja sukulaisia?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DBB6C-2D32-4616-BD47-6222DCC8F45C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6638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Omien raha-asioiden, omaisuuden ja sopimusten kirjaaminen ylös tiedoksi läheisille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DBB6C-2D32-4616-BD47-6222DCC8F45C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9310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9DB0-DAE1-49A2-95AD-F2C346620617}" type="datetimeFigureOut">
              <a:rPr lang="fi-FI" smtClean="0"/>
              <a:t>15.10.2024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2893-1769-495C-93CB-490A0012CC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6626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9DB0-DAE1-49A2-95AD-F2C346620617}" type="datetimeFigureOut">
              <a:rPr lang="fi-FI" smtClean="0"/>
              <a:t>15.10.2024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2893-1769-495C-93CB-490A0012CC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4949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9DB0-DAE1-49A2-95AD-F2C346620617}" type="datetimeFigureOut">
              <a:rPr lang="fi-FI" smtClean="0"/>
              <a:t>15.10.2024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2893-1769-495C-93CB-490A0012CC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7372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9DB0-DAE1-49A2-95AD-F2C346620617}" type="datetimeFigureOut">
              <a:rPr lang="fi-FI" smtClean="0"/>
              <a:t>15.10.2024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2893-1769-495C-93CB-490A0012CC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270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9DB0-DAE1-49A2-95AD-F2C346620617}" type="datetimeFigureOut">
              <a:rPr lang="fi-FI" smtClean="0"/>
              <a:t>15.10.2024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2893-1769-495C-93CB-490A0012CC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9469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9DB0-DAE1-49A2-95AD-F2C346620617}" type="datetimeFigureOut">
              <a:rPr lang="fi-FI" smtClean="0"/>
              <a:t>15.10.2024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2893-1769-495C-93CB-490A0012CC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9432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9DB0-DAE1-49A2-95AD-F2C346620617}" type="datetimeFigureOut">
              <a:rPr lang="fi-FI" smtClean="0"/>
              <a:t>15.10.2024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2893-1769-495C-93CB-490A0012CC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3592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9DB0-DAE1-49A2-95AD-F2C346620617}" type="datetimeFigureOut">
              <a:rPr lang="fi-FI" smtClean="0"/>
              <a:t>15.10.2024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2893-1769-495C-93CB-490A0012CC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1672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9DB0-DAE1-49A2-95AD-F2C346620617}" type="datetimeFigureOut">
              <a:rPr lang="fi-FI" smtClean="0"/>
              <a:t>15.10.2024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2893-1769-495C-93CB-490A0012CC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3172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9DB0-DAE1-49A2-95AD-F2C346620617}" type="datetimeFigureOut">
              <a:rPr lang="fi-FI" smtClean="0"/>
              <a:t>15.10.2024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2893-1769-495C-93CB-490A0012CC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6727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9DB0-DAE1-49A2-95AD-F2C346620617}" type="datetimeFigureOut">
              <a:rPr lang="fi-FI" smtClean="0"/>
              <a:t>15.10.2024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2893-1769-495C-93CB-490A0012CC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347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F9DB0-DAE1-49A2-95AD-F2C346620617}" type="datetimeFigureOut">
              <a:rPr lang="fi-FI" smtClean="0"/>
              <a:t>15.10.2024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B2893-1769-495C-93CB-490A0012CC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384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ummolaakso.fi/toiminta/piireissa-mukana-kaiken-ikaa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yoelake.fi/" TargetMode="External"/><Relationship Id="rId2" Type="http://schemas.openxmlformats.org/officeDocument/2006/relationships/hyperlink" Target="https://www.vanheneminen.fi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umut.fi/wp-content/uploads/2021/10/MIES_SUMU_Oikeudellinen_ennakointi_opas_2021.pdf" TargetMode="External"/><Relationship Id="rId4" Type="http://schemas.openxmlformats.org/officeDocument/2006/relationships/hyperlink" Target="https://www.tyoelake.fi/elakelaskur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258" y="200588"/>
            <a:ext cx="7772400" cy="1470025"/>
          </a:xfrm>
        </p:spPr>
        <p:txBody>
          <a:bodyPr>
            <a:normAutofit/>
          </a:bodyPr>
          <a:lstStyle/>
          <a:p>
            <a:r>
              <a:rPr lang="fi-FI" sz="3600" dirty="0" smtClean="0"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Vanhenemiseen varautuminen </a:t>
            </a:r>
            <a:r>
              <a:rPr lang="fi-FI" sz="3600" dirty="0" err="1" smtClean="0"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lesbisillä</a:t>
            </a:r>
            <a:r>
              <a:rPr lang="fi-FI" sz="3600" dirty="0" smtClean="0"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näkökulmilla</a:t>
            </a:r>
            <a:endParaRPr lang="fi-FI" sz="3600" dirty="0">
              <a:solidFill>
                <a:schemeClr val="accent6">
                  <a:lumMod val="75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00024"/>
            <a:ext cx="9144000" cy="4785360"/>
          </a:xfrm>
          <a:prstGeom prst="rect">
            <a:avLst/>
          </a:prstGeom>
        </p:spPr>
      </p:pic>
      <p:pic>
        <p:nvPicPr>
          <p:cNvPr id="5" name="Kuva 4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945" y="172732"/>
            <a:ext cx="1548682" cy="1548682"/>
          </a:xfrm>
          <a:prstGeom prst="rect">
            <a:avLst/>
          </a:prstGeom>
        </p:spPr>
      </p:pic>
      <p:sp>
        <p:nvSpPr>
          <p:cNvPr id="6" name="Tekstiruutu 5"/>
          <p:cNvSpPr txBox="1"/>
          <p:nvPr/>
        </p:nvSpPr>
        <p:spPr>
          <a:xfrm>
            <a:off x="665531" y="1480502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i="1" dirty="0" smtClean="0"/>
              <a:t>Piireissä mukana kaiken ikää </a:t>
            </a:r>
            <a:r>
              <a:rPr lang="fi-FI" dirty="0" smtClean="0"/>
              <a:t>–hankkeen koulutusosio osallistavan &amp; aktiivisen </a:t>
            </a:r>
          </a:p>
          <a:p>
            <a:r>
              <a:rPr lang="fi-FI" dirty="0" err="1" smtClean="0"/>
              <a:t>lesbisen</a:t>
            </a:r>
            <a:r>
              <a:rPr lang="fi-FI" dirty="0" smtClean="0"/>
              <a:t> ikääntymiseen edistämiseksi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00562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0" y="116632"/>
            <a:ext cx="8944348" cy="1143000"/>
          </a:xfrm>
        </p:spPr>
        <p:txBody>
          <a:bodyPr>
            <a:noAutofit/>
          </a:bodyPr>
          <a:lstStyle/>
          <a:p>
            <a:r>
              <a:rPr lang="fi-FI" sz="3600" dirty="0" smtClean="0"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Periaatteet</a:t>
            </a:r>
            <a:endParaRPr lang="fi-FI" sz="2800" dirty="0">
              <a:solidFill>
                <a:schemeClr val="accent6">
                  <a:lumMod val="75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79922" y="4293096"/>
            <a:ext cx="8568952" cy="2193107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lvl="0"/>
            <a:r>
              <a:rPr lang="fi-FI" dirty="0" smtClean="0"/>
              <a:t>Ehdotus: 5 tapaamista 17.12. mennessä (ELC) (asiajärjestys, lähitapaamisoptio, jatko- ja kehitystoiveet?)</a:t>
            </a:r>
            <a:endParaRPr lang="fi-FI" sz="2400" dirty="0"/>
          </a:p>
          <a:p>
            <a:pPr lvl="0"/>
            <a:r>
              <a:rPr lang="fi-FI" dirty="0" smtClean="0"/>
              <a:t>Toiveet kouluttajista (korvataan laskulla, budjetti </a:t>
            </a:r>
            <a:r>
              <a:rPr lang="fi-FI" dirty="0" err="1" smtClean="0"/>
              <a:t>max</a:t>
            </a:r>
            <a:r>
              <a:rPr lang="fi-FI" dirty="0" smtClean="0"/>
              <a:t> 2000,-), </a:t>
            </a:r>
            <a:r>
              <a:rPr lang="fi-FI" dirty="0" err="1" smtClean="0"/>
              <a:t>fasilitointi</a:t>
            </a:r>
            <a:r>
              <a:rPr lang="fi-FI" dirty="0"/>
              <a:t>?</a:t>
            </a:r>
            <a:endParaRPr lang="fi-FI" sz="2600" dirty="0" smtClean="0"/>
          </a:p>
        </p:txBody>
      </p:sp>
      <p:sp>
        <p:nvSpPr>
          <p:cNvPr id="4" name="Otsikko 1"/>
          <p:cNvSpPr txBox="1">
            <a:spLocks/>
          </p:cNvSpPr>
          <p:nvPr/>
        </p:nvSpPr>
        <p:spPr>
          <a:xfrm>
            <a:off x="96279" y="3316226"/>
            <a:ext cx="8944348" cy="9048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3600" dirty="0" smtClean="0"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Teemat ja aikataulu</a:t>
            </a:r>
            <a:endParaRPr lang="fi-FI" sz="2800" dirty="0">
              <a:solidFill>
                <a:schemeClr val="accent6">
                  <a:lumMod val="75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5" name="Sisällön paikkamerkki 2"/>
          <p:cNvSpPr txBox="1">
            <a:spLocks/>
          </p:cNvSpPr>
          <p:nvPr/>
        </p:nvSpPr>
        <p:spPr>
          <a:xfrm>
            <a:off x="251520" y="1124744"/>
            <a:ext cx="8568952" cy="2193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/>
              <a:t>Vertaistuki, sparraus, aikataulut</a:t>
            </a:r>
          </a:p>
          <a:p>
            <a:r>
              <a:rPr lang="fi-FI" dirty="0" smtClean="0"/>
              <a:t>Luottamuksellisuus</a:t>
            </a:r>
          </a:p>
          <a:p>
            <a:pPr lvl="1"/>
            <a:r>
              <a:rPr lang="fi-FI" dirty="0" smtClean="0"/>
              <a:t>terveys- ja taloustiedot</a:t>
            </a:r>
          </a:p>
          <a:p>
            <a:pPr lvl="1"/>
            <a:r>
              <a:rPr lang="fi-FI" dirty="0" smtClean="0"/>
              <a:t>omien asiakirjaotteiden jakaminen</a:t>
            </a:r>
            <a:endParaRPr lang="fi-FI" sz="2000" dirty="0"/>
          </a:p>
          <a:p>
            <a:r>
              <a:rPr lang="fi-FI" dirty="0" smtClean="0"/>
              <a:t>Uusien osallistujien liittyminen?</a:t>
            </a:r>
          </a:p>
          <a:p>
            <a:pPr marL="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07809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 smtClean="0"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Aihetoiveet (13 vast.)</a:t>
            </a:r>
            <a:endParaRPr lang="fi-FI" sz="3600" dirty="0">
              <a:solidFill>
                <a:schemeClr val="accent6">
                  <a:lumMod val="75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4" name="AutoShape 2" descr="Formsin vastausdiagrammi. Kysymyksen otsikko: Aiheet, joita haluaisin pohtia opintopiirissä. Vastausten määrä: 13 vastausta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AutoShape 4" descr="Formsin vastausdiagrammi. Kysymyksen otsikko: Aiheet, joita haluaisin pohtia opintopiirissä. Vastausten määrä: 13 vastausta."/>
          <p:cNvSpPr>
            <a:spLocks noChangeAspect="1" noChangeArrowheads="1"/>
          </p:cNvSpPr>
          <p:nvPr/>
        </p:nvSpPr>
        <p:spPr bwMode="auto">
          <a:xfrm>
            <a:off x="307975" y="2365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1030" name="Picture 6" descr="Formsin vastausdiagrammi. Kysymyksen otsikko: Aiheet, joita haluaisin pohtia opintopiirissä. Vastausten määrä: 13 vastausta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73" r="6172"/>
          <a:stretch/>
        </p:blipFill>
        <p:spPr bwMode="auto">
          <a:xfrm>
            <a:off x="148343" y="1772816"/>
            <a:ext cx="8892480" cy="3602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836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 smtClean="0"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Konkreettiset</a:t>
            </a:r>
            <a:r>
              <a:rPr lang="fi-FI" sz="3200" dirty="0" smtClean="0"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tavoitteet (12 vast.)</a:t>
            </a:r>
            <a:endParaRPr lang="fi-FI" sz="3200" dirty="0">
              <a:solidFill>
                <a:schemeClr val="accent6">
                  <a:lumMod val="75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pic>
        <p:nvPicPr>
          <p:cNvPr id="2052" name="Picture 4" descr="Formsin vastausdiagrammi. Kysymyksen otsikko: Konkreettiset tavoitteeni opintopiirissä. Vastausten määrä: 12 vastausta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02" t="24909" r="5788" b="12035"/>
          <a:stretch/>
        </p:blipFill>
        <p:spPr bwMode="auto">
          <a:xfrm>
            <a:off x="539552" y="140138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uorakulmio 8"/>
          <p:cNvSpPr/>
          <p:nvPr/>
        </p:nvSpPr>
        <p:spPr>
          <a:xfrm>
            <a:off x="2915816" y="2708920"/>
            <a:ext cx="93610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Tekstiruutu 3"/>
          <p:cNvSpPr txBox="1"/>
          <p:nvPr/>
        </p:nvSpPr>
        <p:spPr>
          <a:xfrm>
            <a:off x="566439" y="1475492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Edunvalvontavaltuutuksen tekeminen</a:t>
            </a:r>
            <a:endParaRPr lang="fi-FI" sz="1600" dirty="0" smtClean="0"/>
          </a:p>
        </p:txBody>
      </p:sp>
      <p:sp>
        <p:nvSpPr>
          <p:cNvPr id="7" name="Tekstiruutu 6"/>
          <p:cNvSpPr txBox="1"/>
          <p:nvPr/>
        </p:nvSpPr>
        <p:spPr>
          <a:xfrm>
            <a:off x="559647" y="2072179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Hoitotahdon tekeminen</a:t>
            </a:r>
            <a:endParaRPr lang="fi-FI" sz="1600" dirty="0" smtClean="0"/>
          </a:p>
        </p:txBody>
      </p:sp>
      <p:sp>
        <p:nvSpPr>
          <p:cNvPr id="8" name="Tekstiruutu 7"/>
          <p:cNvSpPr txBox="1"/>
          <p:nvPr/>
        </p:nvSpPr>
        <p:spPr>
          <a:xfrm>
            <a:off x="539552" y="2670106"/>
            <a:ext cx="6264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Taloudellisten laskelmien tekeminen esim.  eläkevuosille</a:t>
            </a:r>
            <a:endParaRPr lang="fi-FI" sz="1600" dirty="0" smtClean="0"/>
          </a:p>
        </p:txBody>
      </p:sp>
      <p:sp>
        <p:nvSpPr>
          <p:cNvPr id="10" name="Tekstiruutu 9"/>
          <p:cNvSpPr txBox="1"/>
          <p:nvPr/>
        </p:nvSpPr>
        <p:spPr>
          <a:xfrm>
            <a:off x="539552" y="3882534"/>
            <a:ext cx="6332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Sähköisten tilieni kirjaaminen ylös tiedoksi läheisille</a:t>
            </a:r>
            <a:endParaRPr lang="fi-FI" sz="1600" dirty="0" smtClean="0"/>
          </a:p>
        </p:txBody>
      </p:sp>
      <p:sp>
        <p:nvSpPr>
          <p:cNvPr id="11" name="Tekstiruutu 10"/>
          <p:cNvSpPr txBox="1"/>
          <p:nvPr/>
        </p:nvSpPr>
        <p:spPr>
          <a:xfrm>
            <a:off x="5436096" y="2564904"/>
            <a:ext cx="11521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100" dirty="0" smtClean="0">
                <a:latin typeface="Bahnschrift Light Condensed" panose="020B0502040204020203" pitchFamily="34" charset="0"/>
              </a:rPr>
              <a:t>- 3 (25%)</a:t>
            </a:r>
            <a:endParaRPr lang="fi-FI" sz="2100" dirty="0">
              <a:latin typeface="Bahnschrift Light Condensed" panose="020B0502040204020203" pitchFamily="34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284984"/>
            <a:ext cx="93345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uorakulmio 4"/>
          <p:cNvSpPr/>
          <p:nvPr/>
        </p:nvSpPr>
        <p:spPr>
          <a:xfrm>
            <a:off x="543264" y="3234462"/>
            <a:ext cx="73214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dirty="0" smtClean="0"/>
              <a:t>Omien raha-asioiden, omaisuuden ja sopimusten kirjaaminen ylös tiedoksi läheisille</a:t>
            </a:r>
            <a:endParaRPr lang="fi-FI" sz="1600" dirty="0" smtClean="0"/>
          </a:p>
        </p:txBody>
      </p:sp>
      <p:sp>
        <p:nvSpPr>
          <p:cNvPr id="18" name="Tekstiruutu 17"/>
          <p:cNvSpPr txBox="1"/>
          <p:nvPr/>
        </p:nvSpPr>
        <p:spPr>
          <a:xfrm>
            <a:off x="7668344" y="3214137"/>
            <a:ext cx="11521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100" dirty="0" smtClean="0">
                <a:latin typeface="Bahnschrift Light Condensed" panose="020B0502040204020203" pitchFamily="34" charset="0"/>
              </a:rPr>
              <a:t>- 6 (50%)</a:t>
            </a:r>
            <a:endParaRPr lang="fi-FI" sz="2100" dirty="0">
              <a:latin typeface="Bahnschrift Light Condensed" panose="020B0502040204020203" pitchFamily="34" charset="0"/>
            </a:endParaRPr>
          </a:p>
        </p:txBody>
      </p:sp>
      <p:sp>
        <p:nvSpPr>
          <p:cNvPr id="19" name="Suorakulmio 18"/>
          <p:cNvSpPr/>
          <p:nvPr/>
        </p:nvSpPr>
        <p:spPr>
          <a:xfrm>
            <a:off x="3707904" y="4472245"/>
            <a:ext cx="1149947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Suorakulmio 5"/>
          <p:cNvSpPr/>
          <p:nvPr/>
        </p:nvSpPr>
        <p:spPr>
          <a:xfrm>
            <a:off x="566439" y="4421465"/>
            <a:ext cx="54589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dirty="0" smtClean="0"/>
              <a:t>Oma suunnitelma tai yhteinen haaste liikkumisen edistämiseksi</a:t>
            </a:r>
            <a:endParaRPr lang="fi-FI" sz="1600" dirty="0" smtClean="0"/>
          </a:p>
        </p:txBody>
      </p:sp>
      <p:sp>
        <p:nvSpPr>
          <p:cNvPr id="20" name="Suorakulmio 19"/>
          <p:cNvSpPr/>
          <p:nvPr/>
        </p:nvSpPr>
        <p:spPr>
          <a:xfrm>
            <a:off x="2915816" y="5013176"/>
            <a:ext cx="1152128" cy="3879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Suorakulmio 20"/>
          <p:cNvSpPr/>
          <p:nvPr/>
        </p:nvSpPr>
        <p:spPr>
          <a:xfrm>
            <a:off x="1370938" y="5661248"/>
            <a:ext cx="108012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Suorakulmio 12"/>
          <p:cNvSpPr/>
          <p:nvPr/>
        </p:nvSpPr>
        <p:spPr>
          <a:xfrm>
            <a:off x="543264" y="5013176"/>
            <a:ext cx="72591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dirty="0" smtClean="0"/>
              <a:t>Oma suunnitelma tai yhteinen haaste harrastamiseen tai sosiaaliseen aktiivisuuteen</a:t>
            </a:r>
            <a:endParaRPr lang="fi-FI" sz="1600" dirty="0" smtClean="0"/>
          </a:p>
        </p:txBody>
      </p:sp>
      <p:sp>
        <p:nvSpPr>
          <p:cNvPr id="14" name="Tekstiruutu 13"/>
          <p:cNvSpPr txBox="1"/>
          <p:nvPr/>
        </p:nvSpPr>
        <p:spPr>
          <a:xfrm>
            <a:off x="509873" y="5610726"/>
            <a:ext cx="22619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Hoivatahdon tekeminen</a:t>
            </a:r>
            <a:endParaRPr lang="fi-FI" sz="1600" dirty="0" smtClean="0"/>
          </a:p>
        </p:txBody>
      </p:sp>
      <p:sp>
        <p:nvSpPr>
          <p:cNvPr id="22" name="Tekstiruutu 21"/>
          <p:cNvSpPr txBox="1"/>
          <p:nvPr/>
        </p:nvSpPr>
        <p:spPr>
          <a:xfrm>
            <a:off x="6012160" y="4385427"/>
            <a:ext cx="11521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100" dirty="0" smtClean="0">
                <a:latin typeface="Bahnschrift Light Condensed" panose="020B0502040204020203" pitchFamily="34" charset="0"/>
              </a:rPr>
              <a:t>- 4 (33%)</a:t>
            </a:r>
            <a:endParaRPr lang="fi-FI" sz="2100" dirty="0">
              <a:latin typeface="Bahnschrift Light Condensed" panose="020B0502040204020203" pitchFamily="34" charset="0"/>
            </a:endParaRPr>
          </a:p>
        </p:txBody>
      </p:sp>
      <p:sp>
        <p:nvSpPr>
          <p:cNvPr id="23" name="Tekstiruutu 22"/>
          <p:cNvSpPr txBox="1"/>
          <p:nvPr/>
        </p:nvSpPr>
        <p:spPr>
          <a:xfrm>
            <a:off x="7596336" y="4960172"/>
            <a:ext cx="11521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100" dirty="0" smtClean="0">
                <a:latin typeface="Bahnschrift Light Condensed" panose="020B0502040204020203" pitchFamily="34" charset="0"/>
              </a:rPr>
              <a:t>- 3 (25%)</a:t>
            </a:r>
            <a:endParaRPr lang="fi-FI" sz="2100" dirty="0">
              <a:latin typeface="Bahnschrift Light Condensed" panose="020B0502040204020203" pitchFamily="34" charset="0"/>
            </a:endParaRPr>
          </a:p>
        </p:txBody>
      </p:sp>
      <p:sp>
        <p:nvSpPr>
          <p:cNvPr id="24" name="Tekstiruutu 23"/>
          <p:cNvSpPr txBox="1"/>
          <p:nvPr/>
        </p:nvSpPr>
        <p:spPr>
          <a:xfrm>
            <a:off x="2771800" y="5590401"/>
            <a:ext cx="11521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100" dirty="0" smtClean="0">
                <a:latin typeface="Bahnschrift Light Condensed" panose="020B0502040204020203" pitchFamily="34" charset="0"/>
              </a:rPr>
              <a:t>- 1 (8%)</a:t>
            </a:r>
            <a:endParaRPr lang="fi-FI" sz="2100" dirty="0"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4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0140" y="260648"/>
            <a:ext cx="8944348" cy="1143000"/>
          </a:xfrm>
        </p:spPr>
        <p:txBody>
          <a:bodyPr>
            <a:noAutofit/>
          </a:bodyPr>
          <a:lstStyle/>
          <a:p>
            <a:r>
              <a:rPr lang="fi-FI" sz="3600" dirty="0" smtClean="0"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YLEISKATSAUKSIA ennakointiin</a:t>
            </a:r>
            <a:endParaRPr lang="fi-FI" sz="2800" dirty="0">
              <a:solidFill>
                <a:schemeClr val="accent6">
                  <a:lumMod val="75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52596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lvl="0"/>
            <a:r>
              <a:rPr lang="fi-FI" dirty="0" smtClean="0"/>
              <a:t>Vanhustyön </a:t>
            </a:r>
            <a:r>
              <a:rPr lang="fi-FI" dirty="0"/>
              <a:t>keskusliiton </a:t>
            </a:r>
            <a:r>
              <a:rPr lang="fi-FI" dirty="0">
                <a:solidFill>
                  <a:schemeClr val="accent6">
                    <a:lumMod val="75000"/>
                  </a:schemeClr>
                </a:solidFill>
                <a:hlinkClick r:id="rId2"/>
              </a:rPr>
              <a:t>Varaudu vanhuuteen </a:t>
            </a:r>
            <a:r>
              <a:rPr lang="fi-FI" dirty="0"/>
              <a:t>–sivut: </a:t>
            </a:r>
            <a:r>
              <a:rPr lang="fi-FI" sz="3000" dirty="0">
                <a:hlinkClick r:id="rId2"/>
              </a:rPr>
              <a:t>https://</a:t>
            </a:r>
            <a:r>
              <a:rPr lang="fi-FI" sz="3000" dirty="0" smtClean="0">
                <a:hlinkClick r:id="rId2"/>
              </a:rPr>
              <a:t>www.vanheneminen.fi/</a:t>
            </a:r>
            <a:endParaRPr lang="fi-FI" sz="3000" dirty="0" smtClean="0"/>
          </a:p>
          <a:p>
            <a:pPr lvl="1"/>
            <a:r>
              <a:rPr lang="fi-FI" sz="2600" dirty="0" smtClean="0"/>
              <a:t>Finanssialan </a:t>
            </a:r>
            <a:r>
              <a:rPr lang="fi-FI" sz="2600" i="1" dirty="0" smtClean="0"/>
              <a:t>Suunnittele itse elämäsi </a:t>
            </a:r>
            <a:r>
              <a:rPr lang="fi-FI" sz="2600" dirty="0" smtClean="0"/>
              <a:t>-opas (2019)</a:t>
            </a:r>
          </a:p>
          <a:p>
            <a:pPr lvl="1"/>
            <a:r>
              <a:rPr lang="fi-FI" sz="2600" dirty="0" smtClean="0"/>
              <a:t>Marttojen </a:t>
            </a:r>
            <a:r>
              <a:rPr lang="fi-FI" sz="2600" i="1" dirty="0" smtClean="0"/>
              <a:t>Hallitse rahojasi </a:t>
            </a:r>
            <a:r>
              <a:rPr lang="fi-FI" sz="2600" dirty="0" smtClean="0"/>
              <a:t>–verkkovalmennus</a:t>
            </a:r>
          </a:p>
          <a:p>
            <a:pPr lvl="1"/>
            <a:r>
              <a:rPr lang="fi-FI" sz="2600" dirty="0" smtClean="0"/>
              <a:t>Eläketurvakeskuksen info </a:t>
            </a:r>
            <a:r>
              <a:rPr lang="fi-FI" sz="2400" b="1" u="sng" dirty="0" err="1" smtClean="0">
                <a:hlinkClick r:id="rId3"/>
              </a:rPr>
              <a:t>Työeläke.fi</a:t>
            </a:r>
            <a:r>
              <a:rPr lang="fi-FI" sz="2400" b="1" u="sng" dirty="0" smtClean="0"/>
              <a:t> </a:t>
            </a:r>
            <a:r>
              <a:rPr lang="fi-FI" sz="2600" dirty="0" smtClean="0"/>
              <a:t>ja </a:t>
            </a:r>
            <a:r>
              <a:rPr lang="fi-FI" sz="2600" dirty="0" smtClean="0">
                <a:hlinkClick r:id="rId4"/>
              </a:rPr>
              <a:t>eläkelaskuri</a:t>
            </a:r>
            <a:r>
              <a:rPr lang="fi-FI" sz="2600" dirty="0" smtClean="0"/>
              <a:t>: </a:t>
            </a:r>
            <a:r>
              <a:rPr lang="fi-FI" sz="2400" dirty="0" smtClean="0"/>
              <a:t>https</a:t>
            </a:r>
            <a:r>
              <a:rPr lang="fi-FI" sz="2400" dirty="0"/>
              <a:t>://www.tyoelake.fi/elakelaskuri/</a:t>
            </a:r>
          </a:p>
          <a:p>
            <a:pPr lvl="0"/>
            <a:r>
              <a:rPr lang="fi-FI" dirty="0" smtClean="0"/>
              <a:t>Oikeudellinen ennakointi: ”</a:t>
            </a:r>
            <a:r>
              <a:rPr lang="fi-FI" dirty="0" smtClean="0">
                <a:hlinkClick r:id="rId5"/>
              </a:rPr>
              <a:t>Miten </a:t>
            </a:r>
            <a:r>
              <a:rPr lang="fi-FI" dirty="0">
                <a:hlinkClick r:id="rId5"/>
              </a:rPr>
              <a:t>turvaan tahtoni toteutumisen</a:t>
            </a:r>
            <a:r>
              <a:rPr lang="fi-FI" dirty="0" smtClean="0">
                <a:hlinkClick r:id="rId5"/>
              </a:rPr>
              <a:t>?</a:t>
            </a:r>
            <a:r>
              <a:rPr lang="fi-FI" dirty="0" smtClean="0"/>
              <a:t>” </a:t>
            </a:r>
            <a:r>
              <a:rPr lang="fi-FI" sz="2400" dirty="0"/>
              <a:t>(Suomen </a:t>
            </a:r>
            <a:r>
              <a:rPr lang="fi-FI" sz="2400" dirty="0" smtClean="0"/>
              <a:t>muistiasiantuntijat, 2020), </a:t>
            </a:r>
            <a:r>
              <a:rPr lang="fi-FI" sz="2400" dirty="0"/>
              <a:t>56 </a:t>
            </a:r>
            <a:r>
              <a:rPr lang="fi-FI" sz="2400" dirty="0" smtClean="0"/>
              <a:t>s.: </a:t>
            </a:r>
            <a:r>
              <a:rPr lang="fi-FI" sz="2600" dirty="0" smtClean="0"/>
              <a:t>https</a:t>
            </a:r>
            <a:r>
              <a:rPr lang="fi-FI" sz="2600" dirty="0"/>
              <a:t>://</a:t>
            </a:r>
            <a:r>
              <a:rPr lang="fi-FI" sz="2600" dirty="0" smtClean="0"/>
              <a:t>sumut.fi/wp-content/uploads/2021/10/MIES_SUMU_Oikeudellinen_ennakointi_opas_2021.pdf</a:t>
            </a:r>
          </a:p>
          <a:p>
            <a:pPr lvl="0"/>
            <a:r>
              <a:rPr lang="fi-FI" dirty="0" err="1" smtClean="0"/>
              <a:t>TAHTONI-kirja</a:t>
            </a:r>
            <a:r>
              <a:rPr lang="fi-FI" dirty="0" smtClean="0"/>
              <a:t> </a:t>
            </a:r>
            <a:r>
              <a:rPr lang="fi-FI" sz="2600" dirty="0" smtClean="0"/>
              <a:t>(Viimeinen tahto, 2023)</a:t>
            </a:r>
            <a:endParaRPr lang="fi-FI" sz="2600" dirty="0"/>
          </a:p>
        </p:txBody>
      </p:sp>
    </p:spTree>
    <p:extLst>
      <p:ext uri="{BB962C8B-B14F-4D97-AF65-F5344CB8AC3E}">
        <p14:creationId xmlns:p14="http://schemas.microsoft.com/office/powerpoint/2010/main" val="235683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252</Words>
  <Application>Microsoft Office PowerPoint</Application>
  <PresentationFormat>Näytössä katseltava diaesitys (4:3)</PresentationFormat>
  <Paragraphs>40</Paragraphs>
  <Slides>5</Slides>
  <Notes>3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Office-teema</vt:lpstr>
      <vt:lpstr>Vanhenemiseen varautuminen lesbisillä näkökulmilla</vt:lpstr>
      <vt:lpstr>Periaatteet</vt:lpstr>
      <vt:lpstr>Aihetoiveet (13 vast.)</vt:lpstr>
      <vt:lpstr>Konkreettiset tavoitteet (12 vast.)</vt:lpstr>
      <vt:lpstr>YLEISKATSAUKSIA ennakointiin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Virva Hepolampi</dc:creator>
  <cp:keywords>ELC</cp:keywords>
  <cp:lastModifiedBy>Virva Hepolampi</cp:lastModifiedBy>
  <cp:revision>23</cp:revision>
  <dcterms:created xsi:type="dcterms:W3CDTF">2024-10-15T09:14:42Z</dcterms:created>
  <dcterms:modified xsi:type="dcterms:W3CDTF">2024-10-15T12:52:57Z</dcterms:modified>
</cp:coreProperties>
</file>